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55"/>
  </p:notesMasterIdLst>
  <p:sldIdLst>
    <p:sldId id="322" r:id="rId2"/>
    <p:sldId id="271" r:id="rId3"/>
    <p:sldId id="302" r:id="rId4"/>
    <p:sldId id="303" r:id="rId5"/>
    <p:sldId id="272" r:id="rId6"/>
    <p:sldId id="269" r:id="rId7"/>
    <p:sldId id="286" r:id="rId8"/>
    <p:sldId id="295" r:id="rId9"/>
    <p:sldId id="287" r:id="rId10"/>
    <p:sldId id="288" r:id="rId11"/>
    <p:sldId id="329" r:id="rId12"/>
    <p:sldId id="293" r:id="rId13"/>
    <p:sldId id="294" r:id="rId14"/>
    <p:sldId id="316" r:id="rId15"/>
    <p:sldId id="298" r:id="rId16"/>
    <p:sldId id="324" r:id="rId17"/>
    <p:sldId id="301" r:id="rId18"/>
    <p:sldId id="290" r:id="rId19"/>
    <p:sldId id="289" r:id="rId20"/>
    <p:sldId id="291" r:id="rId21"/>
    <p:sldId id="292" r:id="rId22"/>
    <p:sldId id="305" r:id="rId23"/>
    <p:sldId id="261" r:id="rId24"/>
    <p:sldId id="299" r:id="rId25"/>
    <p:sldId id="323" r:id="rId26"/>
    <p:sldId id="296" r:id="rId27"/>
    <p:sldId id="300" r:id="rId28"/>
    <p:sldId id="320" r:id="rId29"/>
    <p:sldId id="265" r:id="rId30"/>
    <p:sldId id="326" r:id="rId31"/>
    <p:sldId id="306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25" r:id="rId40"/>
    <p:sldId id="340" r:id="rId41"/>
    <p:sldId id="341" r:id="rId42"/>
    <p:sldId id="275" r:id="rId43"/>
    <p:sldId id="314" r:id="rId44"/>
    <p:sldId id="308" r:id="rId45"/>
    <p:sldId id="276" r:id="rId46"/>
    <p:sldId id="309" r:id="rId47"/>
    <p:sldId id="310" r:id="rId48"/>
    <p:sldId id="284" r:id="rId49"/>
    <p:sldId id="311" r:id="rId50"/>
    <p:sldId id="285" r:id="rId51"/>
    <p:sldId id="312" r:id="rId52"/>
    <p:sldId id="342" r:id="rId53"/>
    <p:sldId id="33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10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6A573-BC5B-49AF-A958-7899297BE7D0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1F61-E8ED-4FA9-AC52-18D8D375E3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36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003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 txBox="1">
            <a:spLocks noGrp="1" noChangeArrowheads="1"/>
          </p:cNvSpPr>
          <p:nvPr/>
        </p:nvSpPr>
        <p:spPr bwMode="auto">
          <a:xfrm>
            <a:off x="4024313" y="9745663"/>
            <a:ext cx="30749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248" tIns="0" rIns="20248" bIns="0" anchor="b"/>
          <a:lstStyle>
            <a:lvl1pPr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223BB2BD-0EC9-4150-A2E0-237BE0FCA385}" type="slidenum">
              <a:rPr lang="fr-FR" altLang="en-US" sz="1100" i="1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12</a:t>
            </a:fld>
            <a:endParaRPr lang="fr-FR" altLang="en-US" sz="1100" i="1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900113"/>
            <a:ext cx="4762500" cy="3571875"/>
          </a:xfrm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4100"/>
            <a:ext cx="5210175" cy="4308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867" tIns="48934" rIns="97867" bIns="48934"/>
          <a:lstStyle/>
          <a:p>
            <a:pPr defTabSz="914400"/>
            <a:r>
              <a:rPr lang="en-GB" altLang="en-US"/>
              <a:t>Measure the slope</a:t>
            </a:r>
          </a:p>
          <a:p>
            <a:pPr defTabSz="914400"/>
            <a:r>
              <a:rPr lang="en-GB" altLang="en-US"/>
              <a:t>Beta 1 is the slope</a:t>
            </a:r>
          </a:p>
          <a:p>
            <a:pPr defTabSz="914400"/>
            <a:r>
              <a:rPr lang="en-GB" altLang="en-US"/>
              <a:t>Alpha is the intercept, is the baseline</a:t>
            </a:r>
          </a:p>
          <a:p>
            <a:pPr defTabSz="914400"/>
            <a:r>
              <a:rPr lang="en-GB" altLang="en-US"/>
              <a:t>Beta is the magnitude by which y changes when x changes by one unit</a:t>
            </a:r>
          </a:p>
          <a:p>
            <a:pPr defTabSz="914400"/>
            <a:r>
              <a:rPr lang="en-GB" altLang="en-US"/>
              <a:t>Least square method: sum of all squared deviations. If the sum of all deviations is low, the line is explaining well the association between age and SBP.</a:t>
            </a:r>
          </a:p>
          <a:p>
            <a:pPr defTabSz="914400"/>
            <a:r>
              <a:rPr lang="de-DE" altLang="en-US"/>
              <a:t>Explain least square method on whiteboard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034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fld id="{28204613-5591-4DC5-9741-3779F8F29A75}" type="slidenum">
              <a:rPr lang="fr-FR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13</a:t>
            </a:fld>
            <a:endParaRPr lang="fr-FR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50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90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6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0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90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1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04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6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09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994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9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8EAD9-5B5B-44FC-A189-37B534904F6F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8BC39-1808-4EBB-995A-723B2BAB48E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8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2001" y="6111617"/>
            <a:ext cx="2662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December</a:t>
            </a:r>
            <a:r>
              <a:rPr lang="fr-FR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 2022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323027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56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4363614" y="334378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66774" y="224693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00730" y="3127420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1377895">
            <a:off x="334648" y="1114930"/>
            <a:ext cx="821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observe</a:t>
            </a:r>
          </a:p>
        </p:txBody>
      </p:sp>
    </p:spTree>
    <p:extLst>
      <p:ext uri="{BB962C8B-B14F-4D97-AF65-F5344CB8AC3E}">
        <p14:creationId xmlns:p14="http://schemas.microsoft.com/office/powerpoint/2010/main" val="2510212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1"/>
          <p:cNvSpPr>
            <a:spLocks noGrp="1" noChangeArrowheads="1"/>
          </p:cNvSpPr>
          <p:nvPr>
            <p:ph type="body" idx="4294967295"/>
          </p:nvPr>
        </p:nvSpPr>
        <p:spPr>
          <a:xfrm>
            <a:off x="717550" y="1339850"/>
            <a:ext cx="8426450" cy="5395801"/>
          </a:xfrm>
        </p:spPr>
        <p:txBody>
          <a:bodyPr vert="horz" lIns="87879" tIns="43940" rIns="87879" bIns="43940" rtlCol="0">
            <a:normAutofit/>
          </a:bodyPr>
          <a:lstStyle/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dirty="0"/>
              <a:t>R</a:t>
            </a:r>
            <a:r>
              <a:rPr lang="en-GB" altLang="en-US" sz="2177" dirty="0"/>
              <a:t>elation between 2 continuous variables</a:t>
            </a: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/>
              <a:t>Intercept</a:t>
            </a:r>
            <a:r>
              <a:rPr lang="fr-FR" altLang="en-US" sz="2177" i="1" dirty="0"/>
              <a:t> (</a:t>
            </a:r>
            <a:r>
              <a:rPr lang="fr-FR" altLang="en-US" sz="2177" i="1" dirty="0">
                <a:latin typeface="Symbol" panose="05050102010706020507" pitchFamily="18" charset="2"/>
              </a:rPr>
              <a:t>a</a:t>
            </a:r>
            <a:r>
              <a:rPr lang="fr-FR" altLang="en-US" sz="2177" i="1" dirty="0"/>
              <a:t>)</a:t>
            </a:r>
          </a:p>
          <a:p>
            <a:pPr marL="716404" lvl="1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777" dirty="0"/>
              <a:t>Value of y </a:t>
            </a:r>
            <a:r>
              <a:rPr lang="fr-FR" altLang="en-US" sz="1777" dirty="0" err="1"/>
              <a:t>when</a:t>
            </a:r>
            <a:r>
              <a:rPr lang="fr-FR" altLang="en-US" sz="1777" dirty="0"/>
              <a:t> x </a:t>
            </a:r>
            <a:r>
              <a:rPr lang="fr-FR" altLang="en-US" sz="1777" dirty="0" err="1"/>
              <a:t>is</a:t>
            </a:r>
            <a:r>
              <a:rPr lang="fr-FR" altLang="en-US" sz="1777" dirty="0"/>
              <a:t> 0</a:t>
            </a:r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/>
              <a:t>Regression</a:t>
            </a:r>
            <a:r>
              <a:rPr lang="fr-FR" altLang="en-US" sz="2177" i="1" dirty="0"/>
              <a:t> coefficient </a:t>
            </a:r>
            <a:r>
              <a:rPr lang="en-GB" altLang="en-US" sz="2177" i="1" dirty="0">
                <a:latin typeface="Symbol" panose="05050102010706020507" pitchFamily="18" charset="2"/>
              </a:rPr>
              <a:t>b</a:t>
            </a:r>
            <a:r>
              <a:rPr lang="en-GB" altLang="en-US" sz="2177" i="1" baseline="-25000" dirty="0"/>
              <a:t>1</a:t>
            </a:r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/>
              <a:t>M</a:t>
            </a:r>
            <a:r>
              <a:rPr lang="en-GB" altLang="en-US" sz="1814" dirty="0" err="1"/>
              <a:t>easures</a:t>
            </a:r>
            <a:r>
              <a:rPr lang="en-GB" altLang="en-US" sz="1814" dirty="0"/>
              <a:t> association</a:t>
            </a:r>
            <a:r>
              <a:rPr lang="fr-FR" altLang="en-US" sz="1814" dirty="0"/>
              <a:t> </a:t>
            </a:r>
            <a:r>
              <a:rPr lang="en-GB" altLang="en-US" sz="1814" dirty="0"/>
              <a:t>between y and x</a:t>
            </a:r>
            <a:endParaRPr lang="fr-FR" altLang="en-US" sz="1814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 err="1"/>
              <a:t>Amount</a:t>
            </a:r>
            <a:r>
              <a:rPr lang="fr-FR" altLang="en-US" sz="1814" dirty="0"/>
              <a:t> by </a:t>
            </a:r>
            <a:r>
              <a:rPr lang="fr-FR" altLang="en-US" sz="1814" dirty="0" err="1"/>
              <a:t>which</a:t>
            </a:r>
            <a:r>
              <a:rPr lang="fr-FR" altLang="en-US" sz="1814" dirty="0"/>
              <a:t> y changes on </a:t>
            </a:r>
            <a:r>
              <a:rPr lang="fr-FR" altLang="en-US" sz="1814" dirty="0" err="1"/>
              <a:t>average</a:t>
            </a:r>
            <a:r>
              <a:rPr lang="fr-FR" altLang="en-US" sz="1814" dirty="0"/>
              <a:t> </a:t>
            </a:r>
            <a:r>
              <a:rPr lang="fr-FR" altLang="en-US" sz="1814" dirty="0" err="1"/>
              <a:t>when</a:t>
            </a:r>
            <a:r>
              <a:rPr lang="fr-FR" altLang="en-US" sz="1814" dirty="0"/>
              <a:t> x changes by one unit</a:t>
            </a:r>
            <a:endParaRPr lang="en-GB" altLang="en-US" sz="2177" baseline="-25000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en-GB" altLang="en-US" sz="2000" i="1" dirty="0"/>
              <a:t>Error (</a:t>
            </a:r>
            <a:r>
              <a:rPr lang="en-GB" altLang="en-US" sz="2000" i="1" dirty="0">
                <a:latin typeface="Symbol" panose="05050102010706020507" pitchFamily="18" charset="2"/>
              </a:rPr>
              <a:t>e</a:t>
            </a:r>
            <a:r>
              <a:rPr lang="en-GB" altLang="en-US" sz="2000" i="1" dirty="0"/>
              <a:t>)</a:t>
            </a:r>
            <a:endParaRPr lang="en-GB" altLang="en-US" sz="2200" i="1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en-US" altLang="en-US" sz="1814" dirty="0"/>
              <a:t>Difference between the predicted values and observed values of y </a:t>
            </a:r>
            <a:endParaRPr lang="fr-FR" altLang="en-US" sz="1814" dirty="0"/>
          </a:p>
          <a:p>
            <a:pPr marL="259204" indent="-259204" defTabSz="829452">
              <a:lnSpc>
                <a:spcPct val="80000"/>
              </a:lnSpc>
            </a:pPr>
            <a:endParaRPr lang="fr-FR" altLang="en-US" sz="2177" baseline="-25000" dirty="0"/>
          </a:p>
        </p:txBody>
      </p:sp>
      <p:sp>
        <p:nvSpPr>
          <p:cNvPr id="60420" name="Line 3"/>
          <p:cNvSpPr>
            <a:spLocks noChangeShapeType="1"/>
          </p:cNvSpPr>
          <p:nvPr/>
        </p:nvSpPr>
        <p:spPr bwMode="auto">
          <a:xfrm>
            <a:off x="2462400" y="2263348"/>
            <a:ext cx="0" cy="14270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>
            <a:off x="1969921" y="3690387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 flipV="1">
            <a:off x="2462401" y="2090548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2001601" y="20070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y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884481" y="30726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x</a:t>
            </a:r>
          </a:p>
        </p:txBody>
      </p:sp>
      <p:sp>
        <p:nvSpPr>
          <p:cNvPr id="60425" name="Rectangle 8"/>
          <p:cNvSpPr>
            <a:spLocks noChangeArrowheads="1"/>
          </p:cNvSpPr>
          <p:nvPr/>
        </p:nvSpPr>
        <p:spPr bwMode="auto">
          <a:xfrm>
            <a:off x="5798881" y="2319508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60427" name="Line 22"/>
          <p:cNvSpPr>
            <a:spLocks noChangeShapeType="1"/>
          </p:cNvSpPr>
          <p:nvPr/>
        </p:nvSpPr>
        <p:spPr bwMode="auto">
          <a:xfrm>
            <a:off x="3587041" y="2852307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8" name="Line 23"/>
          <p:cNvSpPr>
            <a:spLocks noChangeShapeType="1"/>
          </p:cNvSpPr>
          <p:nvPr/>
        </p:nvSpPr>
        <p:spPr bwMode="auto">
          <a:xfrm>
            <a:off x="5135040" y="2166867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9" name="Text Box 24"/>
          <p:cNvSpPr txBox="1">
            <a:spLocks noChangeArrowheads="1"/>
          </p:cNvSpPr>
          <p:nvPr/>
        </p:nvSpPr>
        <p:spPr bwMode="auto">
          <a:xfrm>
            <a:off x="5117761" y="2358197"/>
            <a:ext cx="1110240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 err="1">
                <a:solidFill>
                  <a:srgbClr val="000099"/>
                </a:solidFill>
              </a:rPr>
              <a:t>Slope</a:t>
            </a:r>
            <a:r>
              <a:rPr lang="fr-FR" altLang="en-US" sz="1542" b="1" dirty="0">
                <a:solidFill>
                  <a:srgbClr val="000099"/>
                </a:solidFill>
              </a:rPr>
              <a:t> (</a:t>
            </a: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r>
              <a:rPr lang="fr-FR" altLang="en-US" sz="1542" b="1" dirty="0">
                <a:solidFill>
                  <a:srgbClr val="000099"/>
                </a:solidFill>
              </a:rPr>
              <a:t>)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60430" name="Text Box 1057"/>
          <p:cNvSpPr txBox="1">
            <a:spLocks noChangeArrowheads="1"/>
          </p:cNvSpPr>
          <p:nvPr/>
        </p:nvSpPr>
        <p:spPr bwMode="auto">
          <a:xfrm>
            <a:off x="1884961" y="321806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60431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212763"/>
              </p:ext>
            </p:extLst>
          </p:nvPr>
        </p:nvGraphicFramePr>
        <p:xfrm>
          <a:off x="2110604" y="3330387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139680" imgH="152280" progId="Equation.3">
                  <p:embed/>
                </p:oleObj>
              </mc:Choice>
              <mc:Fallback>
                <p:oleObj name="Ecuación" r:id="rId3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604" y="3330387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6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0726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34648" y="2354385"/>
            <a:ext cx="3142343" cy="51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800" dirty="0">
                <a:latin typeface="+mn-lt"/>
              </a:rPr>
              <a:t>Response variable  =</a:t>
            </a:r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3830832" y="2178953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Systematic </a:t>
            </a:r>
          </a:p>
          <a:p>
            <a:pPr eaLnBrk="1"/>
            <a:r>
              <a:rPr lang="en-US" altLang="en-US" sz="2540" dirty="0">
                <a:latin typeface="+mn-lt"/>
              </a:rPr>
              <a:t>component</a:t>
            </a:r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6979410" y="2182175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Residual </a:t>
            </a:r>
          </a:p>
          <a:p>
            <a:pPr eaLnBrk="1"/>
            <a:r>
              <a:rPr lang="en-US" altLang="en-US" sz="2540" dirty="0">
                <a:latin typeface="+mn-lt"/>
              </a:rPr>
              <a:t>component</a:t>
            </a:r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3455290" y="3659058"/>
            <a:ext cx="2438926" cy="69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dirty="0">
                <a:latin typeface="+mn-lt"/>
              </a:rPr>
              <a:t>Intercept and explanatory variables</a:t>
            </a:r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6924459" y="3607488"/>
            <a:ext cx="1797744" cy="131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dirty="0">
                <a:latin typeface="+mn-lt"/>
              </a:rPr>
              <a:t>- Null mean</a:t>
            </a:r>
          </a:p>
          <a:p>
            <a:pPr eaLnBrk="1"/>
            <a:r>
              <a:rPr lang="en-US" altLang="en-US" dirty="0">
                <a:latin typeface="+mn-lt"/>
              </a:rPr>
              <a:t>- Independence</a:t>
            </a:r>
          </a:p>
          <a:p>
            <a:pPr eaLnBrk="1"/>
            <a:r>
              <a:rPr lang="en-US" altLang="en-US" dirty="0">
                <a:latin typeface="+mn-lt"/>
              </a:rPr>
              <a:t>- Fixed variance</a:t>
            </a:r>
          </a:p>
          <a:p>
            <a:pPr eaLnBrk="1"/>
            <a:r>
              <a:rPr lang="en-US" altLang="en-US" dirty="0">
                <a:latin typeface="+mn-lt"/>
              </a:rPr>
              <a:t>- Normality</a:t>
            </a:r>
          </a:p>
        </p:txBody>
      </p:sp>
      <p:sp>
        <p:nvSpPr>
          <p:cNvPr id="9225" name="Text Box 10"/>
          <p:cNvSpPr txBox="1">
            <a:spLocks noChangeArrowheads="1"/>
          </p:cNvSpPr>
          <p:nvPr/>
        </p:nvSpPr>
        <p:spPr bwMode="auto">
          <a:xfrm>
            <a:off x="6005380" y="2405537"/>
            <a:ext cx="321378" cy="45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400" dirty="0">
                <a:latin typeface="+mn-lt"/>
              </a:rPr>
              <a:t>+</a:t>
            </a:r>
          </a:p>
        </p:txBody>
      </p:sp>
      <p:cxnSp>
        <p:nvCxnSpPr>
          <p:cNvPr id="9226" name="AutoShape 12"/>
          <p:cNvCxnSpPr>
            <a:cxnSpLocks noChangeShapeType="1"/>
            <a:stCxn id="9221" idx="2"/>
            <a:endCxn id="9223" idx="0"/>
          </p:cNvCxnSpPr>
          <p:nvPr/>
        </p:nvCxnSpPr>
        <p:spPr bwMode="auto">
          <a:xfrm>
            <a:off x="4674753" y="3044451"/>
            <a:ext cx="0" cy="61460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AutoShape 14"/>
          <p:cNvCxnSpPr>
            <a:cxnSpLocks noChangeShapeType="1"/>
            <a:stCxn id="9222" idx="2"/>
            <a:endCxn id="9224" idx="0"/>
          </p:cNvCxnSpPr>
          <p:nvPr/>
        </p:nvCxnSpPr>
        <p:spPr bwMode="auto">
          <a:xfrm>
            <a:off x="7823331" y="3047673"/>
            <a:ext cx="0" cy="55981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1452314" y="5442115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linear model is lm()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lm(formula,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3476991" y="1112283"/>
            <a:ext cx="244323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/>
              <a:t>y = </a:t>
            </a:r>
            <a:r>
              <a:rPr lang="en-US" altLang="en-US" sz="2800" b="1" dirty="0">
                <a:latin typeface="Symbol" panose="05050102010706020507" pitchFamily="18" charset="2"/>
              </a:rPr>
              <a:t>a</a:t>
            </a:r>
            <a:r>
              <a:rPr lang="en-US" altLang="en-US" sz="2800" b="1" dirty="0"/>
              <a:t>+ </a:t>
            </a:r>
            <a:r>
              <a:rPr lang="en-US" altLang="en-US" sz="2800" b="1" dirty="0">
                <a:latin typeface="Symbol" panose="05050102010706020507" pitchFamily="18" charset="2"/>
              </a:rPr>
              <a:t>b</a:t>
            </a:r>
            <a:r>
              <a:rPr lang="en-US" altLang="en-US" sz="2800" b="1" dirty="0"/>
              <a:t>*x + </a:t>
            </a:r>
            <a:r>
              <a:rPr lang="el-GR" altLang="en-US" sz="2800" b="1" dirty="0">
                <a:cs typeface="Arial" panose="020B0604020202020204" pitchFamily="34" charset="0"/>
              </a:rPr>
              <a:t>ε</a:t>
            </a:r>
          </a:p>
        </p:txBody>
      </p:sp>
    </p:spTree>
    <p:extLst>
      <p:ext uri="{BB962C8B-B14F-4D97-AF65-F5344CB8AC3E}">
        <p14:creationId xmlns:p14="http://schemas.microsoft.com/office/powerpoint/2010/main" val="4091957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21" y="742678"/>
            <a:ext cx="4670218" cy="5136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2458508"/>
            <a:ext cx="390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Taille = 20 + 1.15 x Age (</a:t>
            </a:r>
            <a:r>
              <a:rPr lang="fr-FR" i="1" dirty="0" err="1"/>
              <a:t>months</a:t>
            </a:r>
            <a:r>
              <a:rPr lang="fr-FR" i="1" dirty="0"/>
              <a:t>) + </a:t>
            </a:r>
            <a:r>
              <a:rPr lang="fr-FR" i="1" dirty="0" err="1"/>
              <a:t>Error</a:t>
            </a:r>
            <a:endParaRPr lang="fr-FR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12865" y="2983175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48659" y="1981200"/>
            <a:ext cx="0" cy="82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3627" y="3296994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770202" y="3436729"/>
            <a:ext cx="3160584" cy="2841830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1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2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73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744506">
            <a:off x="617987" y="2801516"/>
            <a:ext cx="755982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process is generally the result of several </a:t>
            </a:r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1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Introducing multivariate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224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08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94" y="1145233"/>
            <a:ext cx="4406653" cy="4846320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37" y="1114078"/>
            <a:ext cx="4435355" cy="48778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615" y="5676946"/>
            <a:ext cx="584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Taille = 15 + 1.15 x Age (</a:t>
            </a:r>
            <a:r>
              <a:rPr lang="fr-FR" i="1" dirty="0" err="1"/>
              <a:t>months</a:t>
            </a:r>
            <a:r>
              <a:rPr lang="fr-FR" i="1" dirty="0"/>
              <a:t>) + 15 x Sexe (</a:t>
            </a:r>
            <a:r>
              <a:rPr lang="fr-FR" i="1" dirty="0" err="1"/>
              <a:t>Female</a:t>
            </a:r>
            <a:r>
              <a:rPr lang="fr-FR" i="1" dirty="0"/>
              <a:t>) + </a:t>
            </a:r>
            <a:r>
              <a:rPr lang="fr-FR" i="1" dirty="0" err="1"/>
              <a:t>Error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17236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31" y="1349875"/>
            <a:ext cx="7886700" cy="4351338"/>
          </a:xfrm>
        </p:spPr>
        <p:txBody>
          <a:bodyPr>
            <a:normAutofit/>
          </a:bodyPr>
          <a:lstStyle/>
          <a:p>
            <a:r>
              <a:rPr lang="fr-FR" dirty="0" err="1"/>
              <a:t>Understand</a:t>
            </a:r>
            <a:r>
              <a:rPr lang="fr-FR" dirty="0"/>
              <a:t> alternatives to the use of </a:t>
            </a:r>
            <a:r>
              <a:rPr lang="fr-FR" dirty="0" err="1"/>
              <a:t>mathematical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for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dynamical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Remind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principles</a:t>
            </a:r>
            <a:r>
              <a:rPr lang="fr-FR" dirty="0"/>
              <a:t> of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and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Introduce</a:t>
            </a:r>
            <a:r>
              <a:rPr lang="fr-FR" dirty="0"/>
              <a:t> the use of </a:t>
            </a:r>
            <a:r>
              <a:rPr lang="fr-FR" dirty="0" err="1"/>
              <a:t>generalized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mixed </a:t>
            </a:r>
            <a:r>
              <a:rPr lang="fr-FR" dirty="0" err="1"/>
              <a:t>models</a:t>
            </a:r>
            <a:r>
              <a:rPr lang="fr-FR" dirty="0"/>
              <a:t> for the </a:t>
            </a:r>
            <a:r>
              <a:rPr lang="fr-FR" dirty="0" err="1"/>
              <a:t>study</a:t>
            </a:r>
            <a:r>
              <a:rPr lang="fr-FR" dirty="0"/>
              <a:t> of </a:t>
            </a:r>
            <a:r>
              <a:rPr lang="fr-FR" dirty="0" err="1"/>
              <a:t>dynamical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Provide</a:t>
            </a:r>
            <a:r>
              <a:rPr lang="fr-FR" dirty="0"/>
              <a:t> an </a:t>
            </a:r>
            <a:r>
              <a:rPr lang="fr-FR" dirty="0" err="1"/>
              <a:t>overview</a:t>
            </a:r>
            <a:r>
              <a:rPr lang="fr-FR" dirty="0"/>
              <a:t> of the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err="1"/>
              <a:t>involved</a:t>
            </a:r>
            <a:r>
              <a:rPr lang="fr-FR" dirty="0"/>
              <a:t> in </a:t>
            </a:r>
            <a:r>
              <a:rPr lang="fr-FR" dirty="0" err="1"/>
              <a:t>developing</a:t>
            </a:r>
            <a:r>
              <a:rPr lang="fr-FR" dirty="0"/>
              <a:t> a </a:t>
            </a:r>
            <a:r>
              <a:rPr lang="fr-FR" dirty="0" err="1"/>
              <a:t>generalized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mixed model (tutorial)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09132"/>
            <a:ext cx="7423260" cy="535133"/>
            <a:chOff x="2263931" y="4894985"/>
            <a:chExt cx="7423260" cy="535133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233472" y="4894985"/>
              <a:ext cx="3757503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/>
                <a:t>Objectives of the lecture</a:t>
              </a:r>
              <a:endParaRPr lang="en-GB" sz="2800" dirty="0"/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4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09" y="1123287"/>
            <a:ext cx="4200000" cy="4619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22847" y="1220255"/>
            <a:ext cx="245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Green: </a:t>
            </a:r>
            <a:r>
              <a:rPr lang="fr-FR" sz="1400" dirty="0" err="1"/>
              <a:t>low</a:t>
            </a:r>
            <a:r>
              <a:rPr lang="fr-FR" sz="1400" dirty="0"/>
              <a:t> GI parasite </a:t>
            </a:r>
            <a:r>
              <a:rPr lang="fr-FR" sz="1400" dirty="0" err="1"/>
              <a:t>burden</a:t>
            </a:r>
            <a:r>
              <a:rPr lang="fr-FR" sz="1400" dirty="0"/>
              <a:t> </a:t>
            </a:r>
          </a:p>
          <a:p>
            <a:r>
              <a:rPr lang="fr-FR" sz="1400" dirty="0"/>
              <a:t>Yellow: high GI parasite </a:t>
            </a:r>
            <a:r>
              <a:rPr lang="fr-FR" sz="1400" dirty="0" err="1"/>
              <a:t>burden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774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9" y="1295642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6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8" y="1304142"/>
            <a:ext cx="4200000" cy="46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66" y="4472033"/>
            <a:ext cx="364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Taille = 45 - 0.3 x Nb Parasites + 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9761" y="1329709"/>
            <a:ext cx="8130751" cy="3765550"/>
          </a:xfrm>
        </p:spPr>
        <p:txBody>
          <a:bodyPr vert="horz" lIns="82935" tIns="41468" rIns="82935" bIns="41468" rtlCol="0">
            <a:normAutofit fontScale="92500" lnSpcReduction="10000"/>
          </a:bodyPr>
          <a:lstStyle/>
          <a:p>
            <a:r>
              <a:rPr lang="en-US" altLang="en-US" sz="2400" dirty="0"/>
              <a:t>Generalization of simple regression</a:t>
            </a:r>
          </a:p>
          <a:p>
            <a:endParaRPr lang="en-US" altLang="en-US" sz="2400" dirty="0"/>
          </a:p>
          <a:p>
            <a:r>
              <a:rPr lang="en-US" altLang="en-US" sz="2400" dirty="0"/>
              <a:t>To describe the relationship between</a:t>
            </a:r>
          </a:p>
          <a:p>
            <a:pPr lvl="1"/>
            <a:r>
              <a:rPr lang="en-US" altLang="en-US" sz="2000" dirty="0"/>
              <a:t>The response variable, y </a:t>
            </a:r>
          </a:p>
          <a:p>
            <a:pPr lvl="1"/>
            <a:r>
              <a:rPr lang="en-US" altLang="en-US" sz="2000" dirty="0"/>
              <a:t>The explanatory variables, x = (x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,x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,…,</a:t>
            </a:r>
            <a:r>
              <a:rPr lang="en-US" altLang="en-US" sz="2000" dirty="0" err="1"/>
              <a:t>x</a:t>
            </a:r>
            <a:r>
              <a:rPr lang="en-US" altLang="en-US" sz="2000" baseline="-25000" dirty="0" err="1"/>
              <a:t>n</a:t>
            </a:r>
            <a:r>
              <a:rPr lang="en-US" altLang="en-US" sz="2000" dirty="0"/>
              <a:t>)</a:t>
            </a:r>
          </a:p>
          <a:p>
            <a:pPr lvl="3">
              <a:buFont typeface="Symbol" pitchFamily="18" charset="2"/>
              <a:buNone/>
            </a:pPr>
            <a:endParaRPr lang="en-US" altLang="en-US" sz="1400" dirty="0"/>
          </a:p>
          <a:p>
            <a:r>
              <a:rPr lang="en-US" altLang="en-US" sz="2400" dirty="0"/>
              <a:t>The model: y = </a:t>
            </a:r>
            <a:r>
              <a:rPr lang="en-US" altLang="en-US" sz="2400" dirty="0">
                <a:latin typeface="Symbol" panose="05050102010706020507" pitchFamily="18" charset="2"/>
              </a:rPr>
              <a:t>a</a:t>
            </a:r>
            <a:r>
              <a:rPr lang="en-US" altLang="en-US" sz="2400" dirty="0"/>
              <a:t>+ </a:t>
            </a:r>
            <a:r>
              <a:rPr lang="en-US" altLang="en-US" sz="2400" dirty="0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>
                <a:latin typeface="Symbol" panose="05050102010706020507" pitchFamily="18" charset="2"/>
              </a:rPr>
              <a:t>1</a:t>
            </a:r>
            <a:r>
              <a:rPr lang="en-US" altLang="en-US" sz="2400" dirty="0"/>
              <a:t>*x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+…+ </a:t>
            </a:r>
            <a:r>
              <a:rPr lang="en-US" altLang="en-US" sz="2400" dirty="0" err="1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*</a:t>
            </a:r>
            <a:r>
              <a:rPr lang="en-US" altLang="en-US" sz="2400" dirty="0" err="1"/>
              <a:t>x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+ </a:t>
            </a:r>
            <a:r>
              <a:rPr lang="el-GR" altLang="en-US" sz="2400" dirty="0">
                <a:cs typeface="Arial" panose="020B0604020202020204" pitchFamily="34" charset="0"/>
              </a:rPr>
              <a:t>ε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/>
              <a:t>	with </a:t>
            </a:r>
            <a:r>
              <a:rPr lang="el-GR" altLang="en-US" sz="2400" dirty="0">
                <a:cs typeface="Arial" panose="020B0604020202020204" pitchFamily="34" charset="0"/>
              </a:rPr>
              <a:t>ε</a:t>
            </a:r>
            <a:r>
              <a:rPr lang="en-US" altLang="en-US" sz="2400" dirty="0"/>
              <a:t> ~N(0,</a:t>
            </a:r>
            <a:r>
              <a:rPr lang="el-GR" altLang="en-US" sz="2400" dirty="0">
                <a:cs typeface="Arial" panose="020B0604020202020204" pitchFamily="34" charset="0"/>
              </a:rPr>
              <a:t>σ</a:t>
            </a:r>
            <a:r>
              <a:rPr lang="fr-FR" altLang="en-US" sz="2400" baseline="30000" dirty="0">
                <a:cs typeface="Arial" panose="020B0604020202020204" pitchFamily="34" charset="0"/>
              </a:rPr>
              <a:t>2</a:t>
            </a:r>
            <a:r>
              <a:rPr lang="en-US" altLang="en-US" sz="2400" dirty="0"/>
              <a:t>)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  <a:p>
            <a:r>
              <a:rPr lang="en-US" altLang="en-US" sz="2400" dirty="0"/>
              <a:t>We generally select the model that best fits the data (best explains observed patterns) with the smallest number of variables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175268" y="4939924"/>
              <a:ext cx="338259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Multiple linear regression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843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511743">
            <a:off x="760933" y="1842059"/>
            <a:ext cx="7886700" cy="1558560"/>
          </a:xfrm>
        </p:spPr>
        <p:txBody>
          <a:bodyPr/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Unfortunately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not all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life are normal…</a:t>
            </a:r>
          </a:p>
        </p:txBody>
      </p:sp>
    </p:spTree>
    <p:extLst>
      <p:ext uri="{BB962C8B-B14F-4D97-AF65-F5344CB8AC3E}">
        <p14:creationId xmlns:p14="http://schemas.microsoft.com/office/powerpoint/2010/main" val="268671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Introducing 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00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5203065" y="2238952"/>
            <a:ext cx="3850783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2" y="975055"/>
            <a:ext cx="3003831" cy="195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953" y="2940465"/>
            <a:ext cx="48424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Cannot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negative</a:t>
            </a:r>
            <a:r>
              <a:rPr lang="fr-FR" sz="2000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Discrete</a:t>
            </a:r>
            <a:r>
              <a:rPr lang="fr-FR" sz="2000" dirty="0"/>
              <a:t> values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The </a:t>
            </a:r>
            <a:r>
              <a:rPr lang="fr-FR" sz="2000" dirty="0" err="1"/>
              <a:t>lower</a:t>
            </a:r>
            <a:r>
              <a:rPr lang="fr-FR" sz="2000" dirty="0"/>
              <a:t> the values, the « </a:t>
            </a:r>
            <a:r>
              <a:rPr lang="fr-FR" sz="2000" dirty="0" err="1"/>
              <a:t>less</a:t>
            </a:r>
            <a:r>
              <a:rPr lang="fr-FR" sz="2000" dirty="0"/>
              <a:t> normal »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generally</a:t>
            </a:r>
            <a:r>
              <a:rPr lang="fr-FR" sz="2000" dirty="0"/>
              <a:t> are.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Examples</a:t>
            </a:r>
            <a:r>
              <a:rPr lang="fr-FR" sz="2000" dirty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individuals</a:t>
            </a:r>
            <a:r>
              <a:rPr lang="fr-FR" dirty="0"/>
              <a:t> of a </a:t>
            </a:r>
            <a:r>
              <a:rPr lang="fr-FR" dirty="0" err="1"/>
              <a:t>species</a:t>
            </a:r>
            <a:r>
              <a:rPr lang="fr-FR" dirty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Number</a:t>
            </a:r>
            <a:r>
              <a:rPr lang="fr-FR" dirty="0"/>
              <a:t> of people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disease</a:t>
            </a:r>
            <a:r>
              <a:rPr lang="fr-FR" dirty="0"/>
              <a:t> 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8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9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Count data</a:t>
                </a:r>
                <a:endParaRPr lang="fr-FR" sz="2400" dirty="0"/>
              </a:p>
            </p:txBody>
          </p:sp>
        </p:grp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881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22969"/>
            <a:ext cx="4200000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728"/>
            <a:ext cx="1905000" cy="12382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135555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8" y="2697187"/>
            <a:ext cx="4842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Values </a:t>
            </a:r>
            <a:r>
              <a:rPr lang="fr-FR" sz="2000" dirty="0" err="1"/>
              <a:t>either</a:t>
            </a:r>
            <a:r>
              <a:rPr lang="fr-FR" sz="2000" dirty="0"/>
              <a:t> 1 or 0 (</a:t>
            </a:r>
            <a:r>
              <a:rPr lang="fr-FR" sz="2000" dirty="0" err="1"/>
              <a:t>either</a:t>
            </a:r>
            <a:r>
              <a:rPr lang="fr-FR" sz="2000" dirty="0"/>
              <a:t> </a:t>
            </a:r>
            <a:r>
              <a:rPr lang="fr-FR" sz="2000" dirty="0" err="1"/>
              <a:t>happened</a:t>
            </a:r>
            <a:r>
              <a:rPr lang="fr-FR" sz="2000" dirty="0"/>
              <a:t> or not </a:t>
            </a:r>
            <a:r>
              <a:rPr lang="fr-FR" sz="2000" dirty="0" err="1"/>
              <a:t>happened</a:t>
            </a:r>
            <a:r>
              <a:rPr lang="fr-FR" sz="2000" dirty="0"/>
              <a:t>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The </a:t>
            </a:r>
            <a:r>
              <a:rPr lang="fr-FR" sz="2000" dirty="0" err="1"/>
              <a:t>outcome</a:t>
            </a:r>
            <a:r>
              <a:rPr lang="fr-FR" sz="2000" dirty="0"/>
              <a:t> variable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number</a:t>
            </a:r>
            <a:r>
              <a:rPr lang="fr-FR" sz="2000" dirty="0"/>
              <a:t> of </a:t>
            </a:r>
            <a:r>
              <a:rPr lang="fr-FR" sz="2000" dirty="0" err="1"/>
              <a:t>successes</a:t>
            </a:r>
            <a:r>
              <a:rPr lang="fr-FR" sz="2000" dirty="0"/>
              <a:t> /</a:t>
            </a:r>
            <a:r>
              <a:rPr lang="fr-FR" sz="2000" dirty="0" err="1"/>
              <a:t>failures</a:t>
            </a:r>
            <a:r>
              <a:rPr lang="fr-FR" sz="2000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Examples</a:t>
            </a:r>
            <a:r>
              <a:rPr lang="fr-FR" sz="2000" dirty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Presence</a:t>
            </a:r>
            <a:r>
              <a:rPr lang="fr-FR" dirty="0"/>
              <a:t> of a </a:t>
            </a:r>
            <a:r>
              <a:rPr lang="fr-FR" dirty="0" err="1"/>
              <a:t>species</a:t>
            </a:r>
            <a:r>
              <a:rPr lang="fr-FR" dirty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Presence</a:t>
            </a:r>
            <a:r>
              <a:rPr lang="fr-FR" dirty="0"/>
              <a:t> of a </a:t>
            </a:r>
            <a:r>
              <a:rPr lang="fr-FR" dirty="0" err="1"/>
              <a:t>disease</a:t>
            </a:r>
            <a:r>
              <a:rPr lang="fr-FR" dirty="0"/>
              <a:t> X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Binary data (events) 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65" y="958610"/>
            <a:ext cx="2322535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0559" y="1495851"/>
            <a:ext cx="8504640" cy="49492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In this type of situations, general linear models are not appropriate because: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range of Y is restricted (e.g. binary, count)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variance of Y depends on the mean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b="1" dirty="0"/>
              <a:t>Generalized linear models </a:t>
            </a:r>
            <a:r>
              <a:rPr lang="en-US" dirty="0"/>
              <a:t>extend the linear model framework to address both of these issues by using a </a:t>
            </a:r>
            <a:r>
              <a:rPr lang="en-US" dirty="0">
                <a:solidFill>
                  <a:srgbClr val="FF0000"/>
                </a:solidFill>
              </a:rPr>
              <a:t>linear predictor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link function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Limitations of linear models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97156" y="5384450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general linear model is </a:t>
            </a:r>
            <a:r>
              <a:rPr lang="en-US" altLang="en-US" sz="2000" dirty="0" err="1">
                <a:solidFill>
                  <a:srgbClr val="C00000"/>
                </a:solidFill>
              </a:rPr>
              <a:t>glm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>
                <a:solidFill>
                  <a:srgbClr val="C00000"/>
                </a:solidFill>
              </a:rPr>
              <a:t>glm</a:t>
            </a:r>
            <a:r>
              <a:rPr lang="en-US" altLang="en-US" sz="2000" b="1" dirty="0">
                <a:solidFill>
                  <a:srgbClr val="C00000"/>
                </a:solidFill>
              </a:rPr>
              <a:t>(formula, family=“model family”,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67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2" y="1199637"/>
            <a:ext cx="8504640" cy="4949280"/>
          </a:xfrm>
        </p:spPr>
        <p:txBody>
          <a:bodyPr>
            <a:normAutofit/>
          </a:bodyPr>
          <a:lstStyle/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One generalization of multiple linear regression. </a:t>
            </a:r>
            <a:r>
              <a:rPr lang="es-ES" dirty="0"/>
              <a:t>Response, y, </a:t>
            </a:r>
            <a:r>
              <a:rPr lang="es-ES" dirty="0" err="1"/>
              <a:t>predictor</a:t>
            </a:r>
            <a:r>
              <a:rPr lang="es-ES" dirty="0"/>
              <a:t> variables x</a:t>
            </a:r>
            <a:r>
              <a:rPr lang="es-ES" baseline="-25000" dirty="0"/>
              <a:t>1</a:t>
            </a:r>
            <a:r>
              <a:rPr lang="es-ES" dirty="0"/>
              <a:t>, x</a:t>
            </a:r>
            <a:r>
              <a:rPr lang="es-ES" baseline="-25000" dirty="0"/>
              <a:t>2</a:t>
            </a:r>
            <a:r>
              <a:rPr lang="es-ES" dirty="0"/>
              <a:t>, …. </a:t>
            </a:r>
            <a:r>
              <a:rPr lang="en-US" sz="2358" dirty="0"/>
              <a:t>The distribution of Y depends on the X’s through a single linear function, the “linear predictor”</a:t>
            </a:r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/>
              <a:t>A link function describes how the mean E(Y) =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, depends on the linear predictor </a:t>
            </a:r>
            <a:r>
              <a:rPr lang="en-US" i="1" dirty="0"/>
              <a:t>v.</a:t>
            </a:r>
          </a:p>
          <a:p>
            <a:pPr marL="274292" indent="-274292">
              <a:lnSpc>
                <a:spcPct val="110000"/>
              </a:lnSpc>
              <a:buNone/>
              <a:defRPr/>
            </a:pPr>
            <a:endParaRPr lang="en-US" dirty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63" y="2650524"/>
            <a:ext cx="3919680" cy="5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2" y="4439373"/>
            <a:ext cx="428976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24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826234">
            <a:off x="749934" y="1959399"/>
            <a:ext cx="7886700" cy="1723207"/>
          </a:xfrm>
        </p:spPr>
        <p:txBody>
          <a:bodyPr>
            <a:norm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47822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532" b="15533"/>
          <a:stretch/>
        </p:blipFill>
        <p:spPr>
          <a:xfrm>
            <a:off x="339651" y="4008430"/>
            <a:ext cx="3174485" cy="2511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26996" y="443391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34517" y="624596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26997" y="4646129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86039" y="434361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98597" y="632505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463477" y="4875089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51637" y="5407888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99636" y="4722448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82357" y="4913778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49557" y="57736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70122"/>
              </p:ext>
            </p:extLst>
          </p:nvPr>
        </p:nvGraphicFramePr>
        <p:xfrm>
          <a:off x="5775200" y="5885968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139680" imgH="152280" progId="Equation.3">
                  <p:embed/>
                </p:oleObj>
              </mc:Choice>
              <mc:Fallback>
                <p:oleObj name="Ecuación" r:id="rId4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200" y="5885968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335929" y="461991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(log)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Gaussian: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Poisson: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Binomial:  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Negative 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926893" y="6419259"/>
            <a:ext cx="273803" cy="30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38" name="Text Box 1057"/>
          <p:cNvSpPr txBox="1">
            <a:spLocks noChangeArrowheads="1"/>
          </p:cNvSpPr>
          <p:nvPr/>
        </p:nvSpPr>
        <p:spPr bwMode="auto">
          <a:xfrm>
            <a:off x="5458200" y="5759354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2" name="TextBox 1"/>
          <p:cNvSpPr txBox="1"/>
          <p:nvPr/>
        </p:nvSpPr>
        <p:spPr>
          <a:xfrm>
            <a:off x="1115120" y="3657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Y= e </a:t>
            </a:r>
            <a:r>
              <a:rPr lang="fr-FR" baseline="30000" dirty="0"/>
              <a:t>(</a:t>
            </a:r>
            <a:r>
              <a:rPr lang="fr-FR" baseline="30000" dirty="0">
                <a:latin typeface="Symbol" panose="05050102010706020507" pitchFamily="18" charset="2"/>
              </a:rPr>
              <a:t>a</a:t>
            </a:r>
            <a:r>
              <a:rPr lang="fr-FR" baseline="30000" dirty="0"/>
              <a:t> + </a:t>
            </a:r>
            <a:r>
              <a:rPr lang="fr-FR" baseline="30000" dirty="0">
                <a:latin typeface="Symbol" panose="05050102010706020507" pitchFamily="18" charset="2"/>
              </a:rPr>
              <a:t>b</a:t>
            </a:r>
            <a:r>
              <a:rPr lang="fr-FR" baseline="30000" dirty="0"/>
              <a:t> x)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19171" y="3857655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V</a:t>
            </a:r>
            <a:r>
              <a:rPr lang="fr-FR" sz="1600" dirty="0"/>
              <a:t> = </a:t>
            </a:r>
            <a:r>
              <a:rPr lang="fr-FR" sz="1600" dirty="0">
                <a:latin typeface="Symbol" panose="05050102010706020507" pitchFamily="18" charset="2"/>
              </a:rPr>
              <a:t>a</a:t>
            </a:r>
            <a:r>
              <a:rPr lang="fr-FR" sz="1600" dirty="0"/>
              <a:t> + </a:t>
            </a:r>
            <a:r>
              <a:rPr lang="fr-FR" sz="1600" dirty="0">
                <a:latin typeface="Symbol" panose="05050102010706020507" pitchFamily="18" charset="2"/>
              </a:rPr>
              <a:t>b</a:t>
            </a:r>
            <a:r>
              <a:rPr lang="fr-FR" sz="1600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669616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416628"/>
              </p:ext>
            </p:extLst>
          </p:nvPr>
        </p:nvGraphicFramePr>
        <p:xfrm>
          <a:off x="412362" y="4384946"/>
          <a:ext cx="3186550" cy="211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7162881" imgH="4438518" progId="MSGraph.Chart.8">
                  <p:embed followColorScheme="full"/>
                </p:oleObj>
              </mc:Choice>
              <mc:Fallback>
                <p:oleObj name="Chart" r:id="rId3" imgW="7162881" imgH="4438518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62" y="4384946"/>
                        <a:ext cx="3186550" cy="2117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12204" y="4475245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19725" y="6287300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12205" y="4687461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71247" y="438494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83805" y="636638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965131" y="486294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36845" y="5449220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84844" y="4763780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67565" y="4955110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34765" y="5814981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07442"/>
              </p:ext>
            </p:extLst>
          </p:nvPr>
        </p:nvGraphicFramePr>
        <p:xfrm>
          <a:off x="5760408" y="5927300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139680" imgH="152280" progId="Equation.3">
                  <p:embed/>
                </p:oleObj>
              </mc:Choice>
              <mc:Fallback>
                <p:oleObj name="Ecuación" r:id="rId5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408" y="5927300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193346"/>
              </p:ext>
            </p:extLst>
          </p:nvPr>
        </p:nvGraphicFramePr>
        <p:xfrm>
          <a:off x="1210556" y="3772936"/>
          <a:ext cx="1432675" cy="42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79320" imgH="423720" progId="Equation.3">
                  <p:embed/>
                </p:oleObj>
              </mc:Choice>
              <mc:Fallback>
                <p:oleObj name="Equation" r:id="rId7" imgW="1579320" imgH="423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8038"/>
                      <a:stretch>
                        <a:fillRect/>
                      </a:stretch>
                    </p:blipFill>
                    <p:spPr bwMode="auto">
                      <a:xfrm>
                        <a:off x="1210556" y="3772936"/>
                        <a:ext cx="1432675" cy="421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241484" y="384576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</a:t>
            </a:r>
            <a:r>
              <a:rPr lang="fr-FR" b="1" dirty="0" err="1"/>
              <a:t>logit</a:t>
            </a:r>
            <a:r>
              <a:rPr lang="fr-FR" b="1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Gaussian: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Poisson: 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Binomial:  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/>
              <a:t>Negative 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850300" y="639625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7974" y="514604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53947" y="398353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V</a:t>
            </a:r>
            <a:r>
              <a:rPr lang="fr-FR" sz="1600" dirty="0"/>
              <a:t> = </a:t>
            </a:r>
            <a:r>
              <a:rPr lang="fr-FR" sz="1600" dirty="0">
                <a:latin typeface="Symbol" panose="05050102010706020507" pitchFamily="18" charset="2"/>
              </a:rPr>
              <a:t>a</a:t>
            </a:r>
            <a:r>
              <a:rPr lang="fr-FR" sz="1600" dirty="0"/>
              <a:t> + </a:t>
            </a:r>
            <a:r>
              <a:rPr lang="fr-FR" sz="1600" dirty="0">
                <a:latin typeface="Symbol" panose="05050102010706020507" pitchFamily="18" charset="2"/>
              </a:rPr>
              <a:t>b</a:t>
            </a:r>
            <a:r>
              <a:rPr lang="fr-FR" sz="1600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225021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Steps in development of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 statistical models (tutorial)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95" y="1247001"/>
            <a:ext cx="2164630" cy="16772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15" y="1148303"/>
            <a:ext cx="3418670" cy="19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Distribution of the </a:t>
            </a:r>
            <a:r>
              <a:rPr lang="fr-FR" dirty="0" err="1"/>
              <a:t>response</a:t>
            </a:r>
            <a:r>
              <a:rPr lang="fr-FR" dirty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Distribution of the </a:t>
            </a:r>
            <a:r>
              <a:rPr lang="fr-FR" dirty="0" err="1"/>
              <a:t>explanatory</a:t>
            </a:r>
            <a:r>
              <a:rPr lang="fr-FR" dirty="0"/>
              <a:t> variables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Database</a:t>
              </a:r>
              <a:r>
                <a:rPr lang="fr-FR" sz="2400" dirty="0"/>
                <a:t> construction and descriptive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2805616" y="3142445"/>
            <a:ext cx="3011670" cy="3612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351"/>
            <a:ext cx="2980066" cy="32773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2132" y="2781414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hist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86888" y="2764966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hist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15747" y="2764966"/>
            <a:ext cx="180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plot(</a:t>
            </a:r>
            <a:r>
              <a:rPr lang="fr-FR" dirty="0" err="1">
                <a:solidFill>
                  <a:srgbClr val="C00000"/>
                </a:solidFill>
              </a:rPr>
              <a:t>mydata$var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31" y="3357351"/>
            <a:ext cx="3388969" cy="31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5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r>
              <a:rPr lang="fr-FR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variables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Database</a:t>
              </a:r>
              <a:r>
                <a:rPr lang="fr-FR" sz="2400" dirty="0"/>
                <a:t> construction and descriptive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760" b="5058"/>
          <a:stretch/>
        </p:blipFill>
        <p:spPr>
          <a:xfrm>
            <a:off x="774314" y="1609859"/>
            <a:ext cx="7495293" cy="51257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65470" y="1154396"/>
            <a:ext cx="147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pairs(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940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5924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err="1"/>
              <a:t>Quantify</a:t>
            </a:r>
            <a:r>
              <a:rPr lang="fr-FR" dirty="0"/>
              <a:t> the </a:t>
            </a:r>
            <a:r>
              <a:rPr lang="fr-FR" dirty="0" err="1"/>
              <a:t>stregth</a:t>
            </a:r>
            <a:r>
              <a:rPr lang="fr-FR" dirty="0"/>
              <a:t> of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variable 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/>
              <a:t>Test the </a:t>
            </a:r>
            <a:r>
              <a:rPr lang="fr-FR" dirty="0" err="1"/>
              <a:t>significance</a:t>
            </a:r>
            <a:r>
              <a:rPr lang="fr-FR" dirty="0"/>
              <a:t> of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variable 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variable</a:t>
            </a:r>
          </a:p>
          <a:p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59962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Univariate</a:t>
              </a:r>
              <a:r>
                <a:rPr lang="fr-FR" sz="2400" dirty="0"/>
                <a:t>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528428" y="2919347"/>
            <a:ext cx="4461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Model1 = lm(</a:t>
            </a:r>
            <a:r>
              <a:rPr lang="fr-FR" dirty="0" err="1">
                <a:solidFill>
                  <a:srgbClr val="C00000"/>
                </a:solidFill>
              </a:rPr>
              <a:t>taille~GIparasites</a:t>
            </a:r>
            <a:r>
              <a:rPr lang="fr-FR" dirty="0">
                <a:solidFill>
                  <a:srgbClr val="C00000"/>
                </a:solidFill>
              </a:rPr>
              <a:t>, data=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summary</a:t>
            </a:r>
            <a:r>
              <a:rPr lang="fr-FR" dirty="0">
                <a:solidFill>
                  <a:srgbClr val="C00000"/>
                </a:solidFill>
              </a:rPr>
              <a:t> (Model1)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0305" t="59102" r="30597" b="5288"/>
          <a:stretch/>
        </p:blipFill>
        <p:spPr>
          <a:xfrm>
            <a:off x="334648" y="3694866"/>
            <a:ext cx="5309723" cy="2783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3102" r="8297" b="3443"/>
          <a:stretch/>
        </p:blipFill>
        <p:spPr>
          <a:xfrm>
            <a:off x="5459900" y="2919347"/>
            <a:ext cx="3493902" cy="37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8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60" y="1024938"/>
            <a:ext cx="8056268" cy="917003"/>
          </a:xfrm>
        </p:spPr>
        <p:txBody>
          <a:bodyPr/>
          <a:lstStyle/>
          <a:p>
            <a:r>
              <a:rPr lang="fr-FR" sz="2000" dirty="0" err="1"/>
              <a:t>Quantify</a:t>
            </a:r>
            <a:r>
              <a:rPr lang="fr-FR" sz="2000" dirty="0"/>
              <a:t> the </a:t>
            </a:r>
            <a:r>
              <a:rPr lang="fr-FR" sz="2000" dirty="0" err="1"/>
              <a:t>relationship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the </a:t>
            </a:r>
            <a:r>
              <a:rPr lang="fr-FR" sz="2000" dirty="0" err="1"/>
              <a:t>response</a:t>
            </a:r>
            <a:r>
              <a:rPr lang="fr-FR" sz="2000" dirty="0"/>
              <a:t> variable and a set of </a:t>
            </a:r>
            <a:r>
              <a:rPr lang="fr-FR" sz="2000" dirty="0" err="1"/>
              <a:t>explanatory</a:t>
            </a:r>
            <a:r>
              <a:rPr lang="fr-FR" sz="2000" dirty="0"/>
              <a:t> variables</a:t>
            </a:r>
          </a:p>
          <a:p>
            <a:endParaRPr lang="fr-FR" sz="2000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90900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Multivariate</a:t>
              </a:r>
              <a:r>
                <a:rPr lang="fr-FR" sz="2400" dirty="0"/>
                <a:t>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090973" y="1676558"/>
            <a:ext cx="569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Model1 = lm(</a:t>
            </a:r>
            <a:r>
              <a:rPr lang="fr-FR" dirty="0" err="1">
                <a:solidFill>
                  <a:srgbClr val="C00000"/>
                </a:solidFill>
              </a:rPr>
              <a:t>taille~age+sexe+GIparasites</a:t>
            </a:r>
            <a:r>
              <a:rPr lang="fr-FR" dirty="0">
                <a:solidFill>
                  <a:srgbClr val="C00000"/>
                </a:solidFill>
              </a:rPr>
              <a:t>, data=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summary</a:t>
            </a:r>
            <a:r>
              <a:rPr lang="fr-FR" dirty="0">
                <a:solidFill>
                  <a:srgbClr val="C00000"/>
                </a:solidFill>
              </a:rPr>
              <a:t> (m1)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0407" t="55117" r="31005" b="5390"/>
          <a:stretch/>
        </p:blipFill>
        <p:spPr>
          <a:xfrm>
            <a:off x="3144599" y="2158952"/>
            <a:ext cx="4837044" cy="28889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4648" y="5176402"/>
            <a:ext cx="808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Select the set of </a:t>
            </a:r>
            <a:r>
              <a:rPr lang="fr-FR" sz="2000" dirty="0" err="1"/>
              <a:t>predictors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best </a:t>
            </a:r>
            <a:r>
              <a:rPr lang="fr-FR" sz="2000" dirty="0" err="1"/>
              <a:t>explains</a:t>
            </a:r>
            <a:r>
              <a:rPr lang="fr-FR" sz="2000" dirty="0"/>
              <a:t> the </a:t>
            </a:r>
            <a:r>
              <a:rPr lang="fr-FR" sz="2000" dirty="0" err="1"/>
              <a:t>response</a:t>
            </a:r>
            <a:r>
              <a:rPr lang="fr-FR" sz="2000" dirty="0"/>
              <a:t> variable (</a:t>
            </a:r>
            <a:r>
              <a:rPr lang="fr-FR" sz="2000" dirty="0" err="1"/>
              <a:t>backwards</a:t>
            </a:r>
            <a:r>
              <a:rPr lang="fr-FR" sz="2000" dirty="0"/>
              <a:t>, </a:t>
            </a:r>
            <a:r>
              <a:rPr lang="fr-FR" sz="2000" dirty="0" err="1"/>
              <a:t>forward</a:t>
            </a:r>
            <a:r>
              <a:rPr lang="fr-FR" sz="2000" dirty="0"/>
              <a:t>, </a:t>
            </a:r>
            <a:r>
              <a:rPr lang="fr-FR" sz="2000" dirty="0" err="1"/>
              <a:t>stepwise</a:t>
            </a:r>
            <a:r>
              <a:rPr lang="fr-FR" sz="20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7345" y="6085910"/>
            <a:ext cx="1238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drop1 (m1)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5360" y="6085910"/>
            <a:ext cx="107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C00000"/>
                </a:solidFill>
              </a:rPr>
              <a:t>step</a:t>
            </a:r>
            <a:r>
              <a:rPr lang="fr-FR" dirty="0">
                <a:solidFill>
                  <a:srgbClr val="C00000"/>
                </a:solidFill>
              </a:rPr>
              <a:t> (m1)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35178" y="6085910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add1 (m1)</a:t>
            </a:r>
          </a:p>
        </p:txBody>
      </p:sp>
    </p:spTree>
    <p:extLst>
      <p:ext uri="{BB962C8B-B14F-4D97-AF65-F5344CB8AC3E}">
        <p14:creationId xmlns:p14="http://schemas.microsoft.com/office/powerpoint/2010/main" val="796412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model </a:t>
            </a:r>
            <a:r>
              <a:rPr lang="fr-FR" dirty="0" err="1"/>
              <a:t>assumptions</a:t>
            </a:r>
            <a:r>
              <a:rPr lang="fr-FR" dirty="0"/>
              <a:t> have not been </a:t>
            </a:r>
            <a:r>
              <a:rPr lang="fr-FR" dirty="0" err="1"/>
              <a:t>violated</a:t>
            </a:r>
            <a:r>
              <a:rPr lang="fr-FR" dirty="0"/>
              <a:t> 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4" y="2025359"/>
            <a:ext cx="6666667" cy="461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5707" y="1656027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63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model </a:t>
            </a:r>
            <a:r>
              <a:rPr lang="fr-FR" dirty="0" err="1"/>
              <a:t>assumptions</a:t>
            </a:r>
            <a:r>
              <a:rPr lang="fr-FR" dirty="0"/>
              <a:t> have not been </a:t>
            </a:r>
            <a:r>
              <a:rPr lang="fr-FR" dirty="0" err="1"/>
              <a:t>violated</a:t>
            </a:r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26" y="1840692"/>
            <a:ext cx="6666667" cy="4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9156" y="2047741"/>
            <a:ext cx="258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Homogeneity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068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Introduction to 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Linear Mixed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2" idx="2"/>
            <a:endCxn id="5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4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14756" y="1213585"/>
            <a:ext cx="5355744" cy="5179474"/>
            <a:chOff x="3777777" y="1467941"/>
            <a:chExt cx="5355744" cy="51794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33" name="Groupe 43"/>
          <p:cNvGrpSpPr/>
          <p:nvPr/>
        </p:nvGrpSpPr>
        <p:grpSpPr>
          <a:xfrm>
            <a:off x="334648" y="209132"/>
            <a:ext cx="5161020" cy="535133"/>
            <a:chOff x="2263931" y="4894985"/>
            <a:chExt cx="5161020" cy="535133"/>
          </a:xfrm>
        </p:grpSpPr>
        <p:sp>
          <p:nvSpPr>
            <p:cNvPr id="34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93776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gray">
            <a:xfrm>
              <a:off x="2983287" y="4894985"/>
              <a:ext cx="4335162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 err="1"/>
                <a:t>Example</a:t>
              </a:r>
              <a:r>
                <a:rPr lang="fr-FR" sz="2800" dirty="0"/>
                <a:t> of </a:t>
              </a:r>
              <a:r>
                <a:rPr lang="fr-FR" sz="2800" dirty="0" err="1"/>
                <a:t>utilization</a:t>
              </a:r>
              <a:r>
                <a:rPr lang="fr-FR" sz="2800" dirty="0"/>
                <a:t> trends</a:t>
              </a:r>
              <a:endParaRPr lang="en-GB" sz="2800" dirty="0"/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186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833975"/>
            <a:ext cx="8607832" cy="1947861"/>
          </a:xfrm>
        </p:spPr>
        <p:txBody>
          <a:bodyPr>
            <a:normAutofit/>
          </a:bodyPr>
          <a:lstStyle/>
          <a:p>
            <a:r>
              <a:rPr lang="fr-FR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Assumption</a:t>
            </a:r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limitation of </a:t>
            </a:r>
            <a:r>
              <a:rPr lang="fr-FR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glms</a:t>
            </a:r>
            <a:b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 rot="20901052">
            <a:off x="777660" y="3965553"/>
            <a:ext cx="759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all observations are </a:t>
            </a:r>
            <a:r>
              <a:rPr lang="fr-FR" sz="3200" i="1" dirty="0" err="1"/>
              <a:t>considered</a:t>
            </a:r>
            <a:r>
              <a:rPr lang="fr-FR" sz="3200" i="1" dirty="0"/>
              <a:t> </a:t>
            </a:r>
            <a:r>
              <a:rPr lang="fr-FR" sz="3200" b="1" i="1" dirty="0" err="1"/>
              <a:t>independent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325421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52563" y="1957587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552563" y="5017215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 rot="16200000">
            <a:off x="-76193" y="3049829"/>
            <a:ext cx="730659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err="1"/>
              <a:t>taille</a:t>
            </a:r>
            <a:endParaRPr lang="en-GB" altLang="en-US" sz="1905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493916" y="5177910"/>
            <a:ext cx="596007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age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1068944" y="307804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Connector 11"/>
          <p:cNvSpPr/>
          <p:nvPr/>
        </p:nvSpPr>
        <p:spPr>
          <a:xfrm>
            <a:off x="2200135" y="2470594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/>
          <p:cNvSpPr/>
          <p:nvPr/>
        </p:nvSpPr>
        <p:spPr>
          <a:xfrm>
            <a:off x="1811630" y="261011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/>
          <p:cNvSpPr/>
          <p:nvPr/>
        </p:nvSpPr>
        <p:spPr>
          <a:xfrm>
            <a:off x="1423112" y="2814032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6-Point Star 14"/>
          <p:cNvSpPr/>
          <p:nvPr/>
        </p:nvSpPr>
        <p:spPr>
          <a:xfrm>
            <a:off x="2601533" y="2704561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6-Point Star 15"/>
          <p:cNvSpPr/>
          <p:nvPr/>
        </p:nvSpPr>
        <p:spPr>
          <a:xfrm>
            <a:off x="3771363" y="1878164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6-Point Star 16"/>
          <p:cNvSpPr/>
          <p:nvPr/>
        </p:nvSpPr>
        <p:spPr>
          <a:xfrm>
            <a:off x="3434367" y="2236627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6-Point Star 17"/>
          <p:cNvSpPr/>
          <p:nvPr/>
        </p:nvSpPr>
        <p:spPr>
          <a:xfrm>
            <a:off x="3058733" y="2492060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648493" y="3902301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522108" y="375848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957844" y="3679068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105693" y="383146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/>
          <p:cNvSpPr/>
          <p:nvPr/>
        </p:nvSpPr>
        <p:spPr>
          <a:xfrm>
            <a:off x="2044945" y="3324483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/>
          <p:cNvSpPr/>
          <p:nvPr/>
        </p:nvSpPr>
        <p:spPr>
          <a:xfrm>
            <a:off x="2506440" y="312915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/>
          <p:cNvSpPr/>
          <p:nvPr/>
        </p:nvSpPr>
        <p:spPr>
          <a:xfrm>
            <a:off x="2929299" y="302397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/>
          <p:cNvSpPr/>
          <p:nvPr/>
        </p:nvSpPr>
        <p:spPr>
          <a:xfrm>
            <a:off x="3403671" y="2905912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22" y="80616"/>
            <a:ext cx="2419362" cy="15428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1790626"/>
            <a:ext cx="2419363" cy="1542816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92" y="5212787"/>
            <a:ext cx="2419362" cy="154281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3496710"/>
            <a:ext cx="2435031" cy="155280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1" name="Rectangle 30"/>
          <p:cNvSpPr/>
          <p:nvPr/>
        </p:nvSpPr>
        <p:spPr>
          <a:xfrm rot="20901052">
            <a:off x="2054426" y="462321"/>
            <a:ext cx="1898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 err="1"/>
              <a:t>What</a:t>
            </a:r>
            <a:r>
              <a:rPr lang="fr-FR" sz="3200" i="1" dirty="0"/>
              <a:t> if…?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106488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092" y="1136897"/>
            <a:ext cx="82448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 err="1"/>
              <a:t>Generalized</a:t>
            </a:r>
            <a:r>
              <a:rPr lang="fr-FR" sz="2400" dirty="0"/>
              <a:t> </a:t>
            </a:r>
            <a:r>
              <a:rPr lang="fr-FR" sz="2400" dirty="0" err="1"/>
              <a:t>linear</a:t>
            </a:r>
            <a:r>
              <a:rPr lang="fr-FR" sz="2400" dirty="0"/>
              <a:t> mixed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include</a:t>
            </a:r>
            <a:r>
              <a:rPr lang="fr-FR" sz="2400" dirty="0"/>
              <a:t> </a:t>
            </a:r>
            <a:r>
              <a:rPr lang="fr-FR" sz="2400" dirty="0" err="1"/>
              <a:t>both</a:t>
            </a:r>
            <a:r>
              <a:rPr lang="fr-FR" sz="2400" dirty="0"/>
              <a:t> </a:t>
            </a:r>
            <a:r>
              <a:rPr lang="fr-FR" sz="2400" dirty="0" err="1">
                <a:solidFill>
                  <a:srgbClr val="FF0000"/>
                </a:solidFill>
              </a:rPr>
              <a:t>fixed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effects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/>
              <a:t>and </a:t>
            </a:r>
            <a:r>
              <a:rPr lang="fr-FR" sz="2400" dirty="0" err="1">
                <a:solidFill>
                  <a:srgbClr val="FF0000"/>
                </a:solidFill>
              </a:rPr>
              <a:t>random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 err="1">
                <a:solidFill>
                  <a:srgbClr val="FF0000"/>
                </a:solidFill>
              </a:rPr>
              <a:t>effects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/>
              <a:t>in </a:t>
            </a:r>
            <a:r>
              <a:rPr lang="fr-FR" sz="2400" dirty="0" err="1"/>
              <a:t>order</a:t>
            </a:r>
            <a:r>
              <a:rPr lang="fr-FR" sz="2400" dirty="0"/>
              <a:t> to </a:t>
            </a:r>
            <a:r>
              <a:rPr lang="fr-FR" sz="2400" dirty="0" err="1"/>
              <a:t>allow</a:t>
            </a:r>
            <a:r>
              <a:rPr lang="fr-FR" sz="2400" dirty="0"/>
              <a:t> for: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Repeated</a:t>
            </a:r>
            <a:r>
              <a:rPr lang="fr-FR" sz="2400" dirty="0"/>
              <a:t> </a:t>
            </a:r>
            <a:r>
              <a:rPr lang="fr-FR" sz="2400" dirty="0" err="1"/>
              <a:t>measures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/>
              <a:t>Temporal </a:t>
            </a:r>
            <a:r>
              <a:rPr lang="fr-FR" sz="2400" dirty="0" err="1"/>
              <a:t>correlation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/>
              <a:t>Spatial </a:t>
            </a:r>
            <a:r>
              <a:rPr lang="fr-FR" sz="2400" dirty="0" err="1"/>
              <a:t>correlation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Heterogeneity</a:t>
            </a:r>
            <a:endParaRPr lang="fr-FR" sz="2400" dirty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/>
              <a:t>Nested</a:t>
            </a:r>
            <a:r>
              <a:rPr lang="fr-FR" sz="2400" dirty="0"/>
              <a:t> data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Why</a:t>
                </a:r>
                <a:r>
                  <a:rPr lang="fr-FR" sz="2400" dirty="0"/>
                  <a:t> use </a:t>
                </a:r>
                <a:r>
                  <a:rPr lang="fr-FR" sz="2400" dirty="0" err="1"/>
                  <a:t>GLMMs</a:t>
                </a:r>
                <a:r>
                  <a:rPr lang="fr-FR" sz="2400" dirty="0"/>
                  <a:t>?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816698" y="2742058"/>
            <a:ext cx="32986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3600" dirty="0">
                <a:latin typeface="TT1B2Bo00"/>
              </a:rPr>
              <a:t>y</a:t>
            </a:r>
            <a:r>
              <a:rPr lang="fr-FR" sz="1200" dirty="0">
                <a:latin typeface="TT1B26o00"/>
              </a:rPr>
              <a:t>i </a:t>
            </a:r>
            <a:r>
              <a:rPr lang="fr-FR" sz="3600" dirty="0">
                <a:latin typeface="TT1B27o00"/>
              </a:rPr>
              <a:t>= </a:t>
            </a:r>
            <a:r>
              <a:rPr lang="fr-FR" sz="3600" dirty="0">
                <a:latin typeface="TT1B2Bo00"/>
              </a:rPr>
              <a:t>X</a:t>
            </a:r>
            <a:r>
              <a:rPr lang="fr-FR" sz="1200" dirty="0">
                <a:latin typeface="TT1B26o00"/>
              </a:rPr>
              <a:t>i</a:t>
            </a:r>
            <a:r>
              <a:rPr lang="el-GR" sz="3600" dirty="0">
                <a:latin typeface="TT1B34o00"/>
              </a:rPr>
              <a:t>β </a:t>
            </a:r>
            <a:r>
              <a:rPr lang="el-GR" sz="3600" dirty="0">
                <a:latin typeface="TT1B27o00"/>
              </a:rPr>
              <a:t>+ </a:t>
            </a:r>
            <a:r>
              <a:rPr lang="fr-FR" sz="3600" dirty="0" err="1">
                <a:latin typeface="TT1B2Bo00"/>
              </a:rPr>
              <a:t>Z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3600" dirty="0" err="1">
                <a:latin typeface="TT1B2Bo00"/>
              </a:rPr>
              <a:t>b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1200" dirty="0">
                <a:latin typeface="TT1B26o00"/>
              </a:rPr>
              <a:t> </a:t>
            </a:r>
            <a:r>
              <a:rPr lang="fr-FR" sz="3600" dirty="0">
                <a:latin typeface="TT1B27o00"/>
              </a:rPr>
              <a:t>+ </a:t>
            </a:r>
            <a:r>
              <a:rPr lang="el-GR" sz="3600" dirty="0">
                <a:latin typeface="TT1B34o00"/>
              </a:rPr>
              <a:t>ε</a:t>
            </a:r>
            <a:r>
              <a:rPr lang="fr-FR" sz="1200" dirty="0">
                <a:latin typeface="TT1B26o00"/>
              </a:rPr>
              <a:t>i</a:t>
            </a:r>
            <a:endParaRPr lang="fr-FR" sz="3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72766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45628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71470" y="4172755"/>
            <a:ext cx="80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Fixed</a:t>
            </a:r>
            <a:r>
              <a:rPr lang="fr-FR" i="1" dirty="0"/>
              <a:t> </a:t>
            </a:r>
          </a:p>
          <a:p>
            <a:r>
              <a:rPr lang="fr-FR" i="1" dirty="0" err="1"/>
              <a:t>Effects</a:t>
            </a:r>
            <a:endParaRPr lang="fr-FR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55432" y="4172755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Random</a:t>
            </a:r>
            <a:endParaRPr lang="fr-FR" i="1" dirty="0"/>
          </a:p>
          <a:p>
            <a:r>
              <a:rPr lang="fr-FR" i="1" dirty="0" err="1"/>
              <a:t>Effects</a:t>
            </a:r>
            <a:endParaRPr lang="fr-FR" i="1" dirty="0"/>
          </a:p>
        </p:txBody>
      </p:sp>
      <p:sp>
        <p:nvSpPr>
          <p:cNvPr id="17" name="Rectangle 16"/>
          <p:cNvSpPr/>
          <p:nvPr/>
        </p:nvSpPr>
        <p:spPr>
          <a:xfrm>
            <a:off x="162953" y="5603452"/>
            <a:ext cx="8950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C00000"/>
                </a:solidFill>
              </a:rPr>
              <a:t>The R function to fit a generalized linear mixed model is </a:t>
            </a:r>
            <a:r>
              <a:rPr lang="en-US" altLang="en-US" sz="2000" dirty="0" err="1">
                <a:solidFill>
                  <a:srgbClr val="C00000"/>
                </a:solidFill>
              </a:rPr>
              <a:t>glmer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>
                <a:solidFill>
                  <a:srgbClr val="C00000"/>
                </a:solidFill>
              </a:rPr>
              <a:t>glmer</a:t>
            </a:r>
            <a:r>
              <a:rPr lang="en-US" altLang="en-US" sz="2000" b="1" dirty="0">
                <a:solidFill>
                  <a:srgbClr val="C00000"/>
                </a:solidFill>
              </a:rPr>
              <a:t>(formula, family=“model family”, data=</a:t>
            </a:r>
            <a:r>
              <a:rPr lang="en-US" altLang="en-US" sz="2000" b="1" dirty="0" err="1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274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71715" y="1496919"/>
            <a:ext cx="5355744" cy="5179474"/>
            <a:chOff x="3777777" y="1467941"/>
            <a:chExt cx="5355744" cy="5179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District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2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Health</a:t>
            </a:r>
            <a:r>
              <a:rPr lang="fr-FR" sz="1400" dirty="0"/>
              <a:t> center 3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2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3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5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Month</a:t>
            </a:r>
            <a:r>
              <a:rPr lang="fr-FR" sz="1200" dirty="0"/>
              <a:t> 4</a:t>
            </a:r>
          </a:p>
        </p:txBody>
      </p:sp>
      <p:cxnSp>
        <p:nvCxnSpPr>
          <p:cNvPr id="45" name="Straight Connector 44"/>
          <p:cNvCxnSpPr>
            <a:stCxn id="35" idx="2"/>
            <a:endCxn id="36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5" idx="2"/>
            <a:endCxn id="37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2"/>
            <a:endCxn id="38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2"/>
            <a:endCxn id="39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6" idx="2"/>
            <a:endCxn id="40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6" idx="2"/>
            <a:endCxn id="41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2"/>
            <a:endCxn id="43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6" idx="2"/>
            <a:endCxn id="42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3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Repeated</a:t>
                </a:r>
                <a:r>
                  <a:rPr lang="fr-FR" sz="2400" dirty="0"/>
                  <a:t> </a:t>
                </a:r>
                <a:r>
                  <a:rPr lang="fr-FR" sz="2400" dirty="0" err="1"/>
                  <a:t>measures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474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868214" y="1171976"/>
            <a:ext cx="4246662" cy="5686023"/>
            <a:chOff x="4407940" y="850195"/>
            <a:chExt cx="4542876" cy="5879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940" y="850195"/>
              <a:ext cx="4542876" cy="587901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267458" y="459775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6"/>
            <p:cNvSpPr/>
            <p:nvPr/>
          </p:nvSpPr>
          <p:spPr>
            <a:xfrm>
              <a:off x="6044590" y="484707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6840934" y="513126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5553154" y="526842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5336038" y="316369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6212334" y="3789703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6509913" y="446059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895671" y="6138715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338870" y="578792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/>
            <p:cNvSpPr/>
            <p:nvPr/>
          </p:nvSpPr>
          <p:spPr>
            <a:xfrm>
              <a:off x="5621734" y="2410802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/>
            <p:cNvSpPr/>
            <p:nvPr/>
          </p:nvSpPr>
          <p:spPr>
            <a:xfrm>
              <a:off x="6191080" y="273131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Oval 22"/>
            <p:cNvSpPr/>
            <p:nvPr/>
          </p:nvSpPr>
          <p:spPr>
            <a:xfrm>
              <a:off x="7033510" y="229949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val 25"/>
            <p:cNvSpPr/>
            <p:nvPr/>
          </p:nvSpPr>
          <p:spPr>
            <a:xfrm>
              <a:off x="6679378" y="138233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District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1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2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Cluster 3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1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2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3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5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HH 4</a:t>
            </a:r>
          </a:p>
        </p:txBody>
      </p:sp>
      <p:cxnSp>
        <p:nvCxnSpPr>
          <p:cNvPr id="42" name="Straight Connector 41"/>
          <p:cNvCxnSpPr>
            <a:stCxn id="33" idx="2"/>
            <a:endCxn id="34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2"/>
            <a:endCxn id="35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2"/>
            <a:endCxn id="36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4" idx="2"/>
            <a:endCxn id="37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2"/>
            <a:endCxn id="38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2"/>
            <a:endCxn id="39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41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40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2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4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/>
                  <a:t>Spatial </a:t>
                </a:r>
                <a:r>
                  <a:rPr lang="fr-FR" sz="2400" dirty="0" err="1"/>
                  <a:t>correlation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154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77" y="1625647"/>
            <a:ext cx="5367412" cy="405393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6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7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intercept</a:t>
                </a:r>
                <a:r>
                  <a:rPr lang="fr-FR" sz="2400" dirty="0"/>
                  <a:t> 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2581395"/>
            <a:ext cx="3696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intercept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Accounts</a:t>
            </a:r>
            <a:r>
              <a:rPr lang="fr-FR" dirty="0"/>
              <a:t> for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in the </a:t>
            </a:r>
            <a:r>
              <a:rPr lang="fr-FR" dirty="0" err="1"/>
              <a:t>response</a:t>
            </a:r>
            <a:r>
              <a:rPr lang="fr-FR" dirty="0"/>
              <a:t> variable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/sites </a:t>
            </a:r>
          </a:p>
        </p:txBody>
      </p:sp>
    </p:spTree>
    <p:extLst>
      <p:ext uri="{BB962C8B-B14F-4D97-AF65-F5344CB8AC3E}">
        <p14:creationId xmlns:p14="http://schemas.microsoft.com/office/powerpoint/2010/main" val="2581703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5" t="42066" r="27584" b="39155"/>
          <a:stretch/>
        </p:blipFill>
        <p:spPr>
          <a:xfrm>
            <a:off x="3425780" y="2021983"/>
            <a:ext cx="5457250" cy="3558557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slope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2452606"/>
            <a:ext cx="3696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effect</a:t>
            </a:r>
            <a:r>
              <a:rPr lang="fr-FR" dirty="0"/>
              <a:t> of a variable (b)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Accounts</a:t>
            </a:r>
            <a:r>
              <a:rPr lang="fr-FR" dirty="0"/>
              <a:t> for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in the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response-explanatory</a:t>
            </a:r>
            <a:r>
              <a:rPr lang="fr-FR" dirty="0"/>
              <a:t> variable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individuals</a:t>
            </a:r>
            <a:r>
              <a:rPr lang="fr-FR" dirty="0"/>
              <a:t>/sites </a:t>
            </a:r>
          </a:p>
        </p:txBody>
      </p:sp>
    </p:spTree>
    <p:extLst>
      <p:ext uri="{BB962C8B-B14F-4D97-AF65-F5344CB8AC3E}">
        <p14:creationId xmlns:p14="http://schemas.microsoft.com/office/powerpoint/2010/main" val="2110574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Now that we can model repeated observations over time…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5490866" y="3876541"/>
            <a:ext cx="62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17465" y="3522598"/>
            <a:ext cx="292350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trends and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1920671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294" y="1197778"/>
            <a:ext cx="464796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Linear</a:t>
            </a:r>
            <a:r>
              <a:rPr lang="fr-FR" dirty="0"/>
              <a:t> trends (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months</a:t>
            </a:r>
            <a:r>
              <a:rPr lang="fr-FR" dirty="0"/>
              <a:t>, </a:t>
            </a:r>
            <a:r>
              <a:rPr lang="fr-FR" dirty="0" err="1"/>
              <a:t>years</a:t>
            </a:r>
            <a:r>
              <a:rPr lang="fr-FR" dirty="0"/>
              <a:t>)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olidFill>
                  <a:srgbClr val="C00000"/>
                </a:solidFill>
              </a:rPr>
              <a:t>Time = 1, 2, 3, 4, …, 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i="1" dirty="0" err="1">
                <a:solidFill>
                  <a:srgbClr val="C00000"/>
                </a:solidFill>
              </a:rPr>
              <a:t>Where</a:t>
            </a:r>
            <a:r>
              <a:rPr lang="fr-FR" sz="1800" i="1" dirty="0">
                <a:solidFill>
                  <a:srgbClr val="C00000"/>
                </a:solidFill>
              </a:rPr>
              <a:t> N </a:t>
            </a:r>
            <a:r>
              <a:rPr lang="fr-FR" sz="1800" i="1" dirty="0" err="1">
                <a:solidFill>
                  <a:srgbClr val="C00000"/>
                </a:solidFill>
              </a:rPr>
              <a:t>is</a:t>
            </a:r>
            <a:r>
              <a:rPr lang="fr-FR" sz="1800" i="1" dirty="0">
                <a:solidFill>
                  <a:srgbClr val="C00000"/>
                </a:solidFill>
              </a:rPr>
              <a:t> the total </a:t>
            </a:r>
            <a:r>
              <a:rPr lang="fr-FR" sz="1800" i="1" dirty="0" err="1">
                <a:solidFill>
                  <a:srgbClr val="C00000"/>
                </a:solidFill>
              </a:rPr>
              <a:t>number</a:t>
            </a:r>
            <a:r>
              <a:rPr lang="fr-FR" sz="1800" i="1" dirty="0">
                <a:solidFill>
                  <a:srgbClr val="C00000"/>
                </a:solidFill>
              </a:rPr>
              <a:t> of observations for </a:t>
            </a:r>
            <a:r>
              <a:rPr lang="fr-FR" sz="1800" i="1" dirty="0" err="1">
                <a:solidFill>
                  <a:srgbClr val="C00000"/>
                </a:solidFill>
              </a:rPr>
              <a:t>each</a:t>
            </a:r>
            <a:r>
              <a:rPr lang="fr-FR" sz="1800" i="1" dirty="0">
                <a:solidFill>
                  <a:srgbClr val="C00000"/>
                </a:solidFill>
              </a:rPr>
              <a:t> </a:t>
            </a:r>
            <a:r>
              <a:rPr lang="fr-FR" sz="1800" i="1" dirty="0" err="1">
                <a:solidFill>
                  <a:srgbClr val="C00000"/>
                </a:solidFill>
              </a:rPr>
              <a:t>individual</a:t>
            </a:r>
            <a:r>
              <a:rPr lang="fr-FR" sz="1800" i="1" dirty="0">
                <a:solidFill>
                  <a:srgbClr val="C00000"/>
                </a:solidFill>
              </a:rPr>
              <a:t> or site (</a:t>
            </a:r>
            <a:r>
              <a:rPr lang="fr-FR" sz="1800" i="1" dirty="0" err="1">
                <a:solidFill>
                  <a:srgbClr val="C00000"/>
                </a:solidFill>
              </a:rPr>
              <a:t>including</a:t>
            </a:r>
            <a:r>
              <a:rPr lang="fr-FR" sz="1800" i="1" dirty="0">
                <a:solidFill>
                  <a:srgbClr val="C00000"/>
                </a:solidFill>
              </a:rPr>
              <a:t> </a:t>
            </a:r>
            <a:r>
              <a:rPr lang="fr-FR" sz="1800" i="1" dirty="0" err="1">
                <a:solidFill>
                  <a:srgbClr val="C00000"/>
                </a:solidFill>
              </a:rPr>
              <a:t>NAs</a:t>
            </a:r>
            <a:r>
              <a:rPr lang="fr-FR" sz="1800" i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363212" y="1553961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5347256" y="3366016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483124" y="1704047"/>
            <a:ext cx="3298532" cy="162740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22255" y="1463662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747696" y="3500953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5363212" y="428490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5347256" y="609695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5513409" y="4573437"/>
            <a:ext cx="3153496" cy="1331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022255" y="419460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747696" y="6231895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21" name="Text Box 1057"/>
          <p:cNvSpPr txBox="1">
            <a:spLocks noChangeArrowheads="1"/>
          </p:cNvSpPr>
          <p:nvPr/>
        </p:nvSpPr>
        <p:spPr bwMode="auto">
          <a:xfrm>
            <a:off x="8749941" y="2848923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pSp>
        <p:nvGrpSpPr>
          <p:cNvPr id="15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34749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238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8" y="1264910"/>
            <a:ext cx="8180702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Linear</a:t>
            </a:r>
            <a:r>
              <a:rPr lang="fr-FR" dirty="0"/>
              <a:t> trends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b) </a:t>
            </a:r>
            <a:r>
              <a:rPr lang="fr-FR" dirty="0" err="1"/>
              <a:t>Seasonal</a:t>
            </a:r>
            <a:r>
              <a:rPr lang="fr-FR" dirty="0"/>
              <a:t> trends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err="1">
                <a:solidFill>
                  <a:srgbClr val="C00000"/>
                </a:solidFill>
              </a:rPr>
              <a:t>Season</a:t>
            </a:r>
            <a:r>
              <a:rPr lang="fr-FR" sz="1800" dirty="0">
                <a:solidFill>
                  <a:srgbClr val="C00000"/>
                </a:solidFill>
              </a:rPr>
              <a:t>=sin(2*pi*(</a:t>
            </a:r>
            <a:r>
              <a:rPr lang="fr-FR" sz="1800" dirty="0" err="1">
                <a:solidFill>
                  <a:srgbClr val="C00000"/>
                </a:solidFill>
              </a:rPr>
              <a:t>month</a:t>
            </a:r>
            <a:r>
              <a:rPr lang="fr-FR" sz="1800" baseline="-25000" dirty="0" err="1">
                <a:solidFill>
                  <a:srgbClr val="C00000"/>
                </a:solidFill>
              </a:rPr>
              <a:t>i</a:t>
            </a:r>
            <a:r>
              <a:rPr lang="fr-FR" sz="1800" dirty="0">
                <a:solidFill>
                  <a:srgbClr val="C00000"/>
                </a:solidFill>
              </a:rPr>
              <a:t>-shift)/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fr-FR" sz="1800" dirty="0" err="1">
                <a:solidFill>
                  <a:srgbClr val="C00000"/>
                </a:solidFill>
              </a:rPr>
              <a:t>Season</a:t>
            </a:r>
            <a:r>
              <a:rPr lang="fr-FR" sz="1800" dirty="0">
                <a:solidFill>
                  <a:srgbClr val="C00000"/>
                </a:solidFill>
              </a:rPr>
              <a:t>=cos(2*pi*(</a:t>
            </a:r>
            <a:r>
              <a:rPr lang="fr-FR" sz="1800" dirty="0" err="1">
                <a:solidFill>
                  <a:srgbClr val="C00000"/>
                </a:solidFill>
              </a:rPr>
              <a:t>month</a:t>
            </a:r>
            <a:r>
              <a:rPr lang="fr-FR" sz="1800" baseline="-25000" dirty="0" err="1">
                <a:solidFill>
                  <a:srgbClr val="C00000"/>
                </a:solidFill>
              </a:rPr>
              <a:t>i</a:t>
            </a:r>
            <a:r>
              <a:rPr lang="fr-FR" sz="1800" dirty="0">
                <a:solidFill>
                  <a:srgbClr val="C00000"/>
                </a:solidFill>
              </a:rPr>
              <a:t>-shift)/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fr-FR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12582" r="22817" b="14996"/>
          <a:stretch/>
        </p:blipFill>
        <p:spPr>
          <a:xfrm>
            <a:off x="4097664" y="1264910"/>
            <a:ext cx="5046336" cy="4853157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9396323" y="425778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grpSp>
        <p:nvGrpSpPr>
          <p:cNvPr id="6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34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Some</a:t>
            </a: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 basics first…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707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0688"/>
            <a:ext cx="7886700" cy="4351338"/>
          </a:xfrm>
        </p:spPr>
        <p:txBody>
          <a:bodyPr/>
          <a:lstStyle/>
          <a:p>
            <a:pPr marL="457200" indent="-457200">
              <a:buAutoNum type="alphaLcParenR"/>
            </a:pPr>
            <a:r>
              <a:rPr lang="fr-FR" dirty="0" err="1"/>
              <a:t>Immediate</a:t>
            </a:r>
            <a:r>
              <a:rPr lang="fr-FR" dirty="0"/>
              <a:t> impact</a:t>
            </a:r>
          </a:p>
          <a:p>
            <a:pPr marL="457200" indent="-457200">
              <a:buAutoNum type="alphaLcParenR"/>
            </a:pPr>
            <a:endParaRPr lang="fr-FR" dirty="0"/>
          </a:p>
          <a:p>
            <a:endParaRPr lang="fr-FR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87665" y="3044614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3987665" y="6104242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4123533" y="529642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662664" y="420188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88105" y="623917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1" name="Text Box 1057"/>
          <p:cNvSpPr txBox="1">
            <a:spLocks noChangeArrowheads="1"/>
          </p:cNvSpPr>
          <p:nvPr/>
        </p:nvSpPr>
        <p:spPr bwMode="auto">
          <a:xfrm>
            <a:off x="7390350" y="55871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6307542" y="3670710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00" y="449236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68177" y="3815361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62663" y="3390770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</a:p>
        </p:txBody>
      </p:sp>
      <p:grpSp>
        <p:nvGrpSpPr>
          <p:cNvPr id="14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" name="Left Brace 3"/>
          <p:cNvSpPr/>
          <p:nvPr/>
        </p:nvSpPr>
        <p:spPr>
          <a:xfrm>
            <a:off x="1267642" y="1895283"/>
            <a:ext cx="83144" cy="67248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043" y="204686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273513" y="1908363"/>
            <a:ext cx="3300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1 </a:t>
            </a:r>
            <a:r>
              <a:rPr lang="fr-FR" dirty="0" err="1">
                <a:solidFill>
                  <a:srgbClr val="C00000"/>
                </a:solidFill>
              </a:rPr>
              <a:t>after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98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67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a) </a:t>
            </a:r>
            <a:r>
              <a:rPr lang="fr-FR" dirty="0" err="1"/>
              <a:t>Immediate</a:t>
            </a:r>
            <a:r>
              <a:rPr lang="fr-FR" dirty="0"/>
              <a:t> impact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b) Progressive impact</a:t>
            </a:r>
          </a:p>
          <a:p>
            <a:endParaRPr lang="fr-FR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107132" y="3013653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107132" y="6073281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243000" y="526546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782131" y="4170927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282852" y="622253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time</a:t>
            </a:r>
          </a:p>
        </p:txBody>
      </p:sp>
      <p:sp>
        <p:nvSpPr>
          <p:cNvPr id="12" name="Text Box 1057"/>
          <p:cNvSpPr txBox="1">
            <a:spLocks noChangeArrowheads="1"/>
          </p:cNvSpPr>
          <p:nvPr/>
        </p:nvSpPr>
        <p:spPr bwMode="auto">
          <a:xfrm>
            <a:off x="7509817" y="555618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37" y="3284111"/>
            <a:ext cx="1730834" cy="197255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515167" y="446140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11437" y="4039227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85350" y="3601433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6">
                    <a:lumMod val="50000"/>
                  </a:schemeClr>
                </a:solidFill>
              </a:rPr>
              <a:t>Event</a:t>
            </a:r>
          </a:p>
        </p:txBody>
      </p:sp>
      <p:grpSp>
        <p:nvGrpSpPr>
          <p:cNvPr id="21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6" name="Left Brace 25"/>
          <p:cNvSpPr/>
          <p:nvPr/>
        </p:nvSpPr>
        <p:spPr>
          <a:xfrm>
            <a:off x="995752" y="2542866"/>
            <a:ext cx="178310" cy="10585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19" y="28747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1161184" y="2555946"/>
            <a:ext cx="3324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1, 2, 3, 4, …, N </a:t>
            </a:r>
          </a:p>
          <a:p>
            <a:r>
              <a:rPr lang="fr-FR" dirty="0" err="1">
                <a:solidFill>
                  <a:srgbClr val="C00000"/>
                </a:solidFill>
              </a:rPr>
              <a:t>after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7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5"/>
          <p:cNvGrpSpPr/>
          <p:nvPr/>
        </p:nvGrpSpPr>
        <p:grpSpPr>
          <a:xfrm>
            <a:off x="334648" y="210865"/>
            <a:ext cx="4519352" cy="533400"/>
            <a:chOff x="1991303" y="2874963"/>
            <a:chExt cx="45193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42976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73386" y="2919413"/>
              <a:ext cx="354250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Back to the initial </a:t>
              </a:r>
              <a:r>
                <a:rPr lang="fr-FR" sz="2400" dirty="0" err="1"/>
                <a:t>example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40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233191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327"/>
          <a:stretch/>
        </p:blipFill>
        <p:spPr>
          <a:xfrm>
            <a:off x="1107583" y="1313646"/>
            <a:ext cx="7173532" cy="5235262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4795260" cy="533400"/>
            <a:chOff x="2263931" y="4896718"/>
            <a:chExt cx="47952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572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270327" y="4946501"/>
              <a:ext cx="35015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Variables and distributions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13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r="8713"/>
          <a:stretch/>
        </p:blipFill>
        <p:spPr>
          <a:xfrm>
            <a:off x="3940935" y="1712890"/>
            <a:ext cx="5203066" cy="35849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193183" y="3657600"/>
            <a:ext cx="3554569" cy="3196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98"/>
            <a:ext cx="4202637" cy="2680002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6" name="Groupe 43"/>
          <p:cNvGrpSpPr/>
          <p:nvPr/>
        </p:nvGrpSpPr>
        <p:grpSpPr>
          <a:xfrm>
            <a:off x="334648" y="210865"/>
            <a:ext cx="5435340" cy="533400"/>
            <a:chOff x="2263931" y="4896718"/>
            <a:chExt cx="5435340" cy="533400"/>
          </a:xfrm>
        </p:grpSpPr>
        <p:sp>
          <p:nvSpPr>
            <p:cNvPr id="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21208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gray">
            <a:xfrm>
              <a:off x="3080553" y="4946501"/>
              <a:ext cx="447353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Let’s work through a cute example</a:t>
              </a: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15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23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99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1670</Words>
  <Application>Microsoft Macintosh PowerPoint</Application>
  <PresentationFormat>On-screen Show (4:3)</PresentationFormat>
  <Paragraphs>402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71" baseType="lpstr">
      <vt:lpstr>Arial</vt:lpstr>
      <vt:lpstr>Calibri</vt:lpstr>
      <vt:lpstr>Calibri Light</vt:lpstr>
      <vt:lpstr>Century</vt:lpstr>
      <vt:lpstr>Courier New</vt:lpstr>
      <vt:lpstr>Symbol</vt:lpstr>
      <vt:lpstr>Times New Roman</vt:lpstr>
      <vt:lpstr>Trebuchet MS</vt:lpstr>
      <vt:lpstr>TT1B26o00</vt:lpstr>
      <vt:lpstr>TT1B27o00</vt:lpstr>
      <vt:lpstr>TT1B2Bo00</vt:lpstr>
      <vt:lpstr>TT1B34o00</vt:lpstr>
      <vt:lpstr>Wingdings</vt:lpstr>
      <vt:lpstr>Wingdings 2</vt:lpstr>
      <vt:lpstr>Office Theme</vt:lpstr>
      <vt:lpstr>Ecuación</vt:lpstr>
      <vt:lpstr>Chart</vt:lpstr>
      <vt:lpstr>Equation</vt:lpstr>
      <vt:lpstr>The use of Generalized Linear Mixed Models for the study of dynamical systems</vt:lpstr>
      <vt:lpstr>PowerPoint Presentation</vt:lpstr>
      <vt:lpstr>Why statistical models if my system is dynamic?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Unfortunately, not all things in life are normal…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 and limitation of glms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use of Generalized Linear Mixed Models for the study of dynamical systems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Garchitorena Garcia, Andres</dc:creator>
  <cp:lastModifiedBy>Cara Brook</cp:lastModifiedBy>
  <cp:revision>132</cp:revision>
  <dcterms:created xsi:type="dcterms:W3CDTF">2016-11-03T11:41:24Z</dcterms:created>
  <dcterms:modified xsi:type="dcterms:W3CDTF">2022-12-11T12:24:30Z</dcterms:modified>
</cp:coreProperties>
</file>